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AE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7A5C86-18CB-4B53-89AC-6257C72018AA}" v="1104" dt="2026-01-29T17:38:19.552"/>
    <p1510:client id="{CAD1E7BB-873C-4014-A6C4-33F8C0D1A778}" v="4" dt="2026-01-29T17:40:14.4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477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222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924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938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054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326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00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86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11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634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141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1/29/2026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214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AE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Слизни против Фруктов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Пиксельная 2D игра в жанре Tower Defense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AE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959A2C-971B-2101-EF15-C4CE87A8E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ru-RU" sz="4000" dirty="0">
                <a:ea typeface="+mj-lt"/>
                <a:cs typeface="+mj-lt"/>
              </a:rPr>
              <a:t>Сюжет игры: Война Фруктов и Слизней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D7A26F-BA24-0A1A-C156-A4CE3A5D4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ru-RU" dirty="0"/>
              <a:t>Желание слизней полакомиться свежими фруктами через время переросла в полномасштабный военный конфликт. Слизни начали вторжение в Супер Свежую Рощу, а фрукты выстроили оборону около забора - последней линии обороны. </a:t>
            </a:r>
            <a:endParaRPr lang="ru-RU"/>
          </a:p>
          <a:p>
            <a:pPr marL="0" indent="0" algn="just">
              <a:buNone/>
            </a:pPr>
            <a:r>
              <a:rPr lang="ru-RU" dirty="0"/>
              <a:t>В ваших руках жизнь фруктовой цивилизации, ваша цель - спасти ее. </a:t>
            </a:r>
          </a:p>
        </p:txBody>
      </p:sp>
    </p:spTree>
    <p:extLst>
      <p:ext uri="{BB962C8B-B14F-4D97-AF65-F5344CB8AC3E}">
        <p14:creationId xmlns:p14="http://schemas.microsoft.com/office/powerpoint/2010/main" val="2853336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AE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983ACF-6B97-CC04-1172-113E3F167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Геймплей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75EA2A-1330-6005-A050-174FCEE6A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ea typeface="+mn-lt"/>
                <a:cs typeface="+mn-lt"/>
              </a:rPr>
              <a:t>Враги идут по пути к </a:t>
            </a:r>
            <a:r>
              <a:rPr lang="ru-RU" b="1" dirty="0">
                <a:ea typeface="+mn-lt"/>
                <a:cs typeface="+mn-lt"/>
              </a:rPr>
              <a:t>деревянному забору</a:t>
            </a:r>
            <a:r>
              <a:rPr lang="ru-RU" dirty="0">
                <a:ea typeface="+mn-lt"/>
                <a:cs typeface="+mn-lt"/>
              </a:rPr>
              <a:t>.</a:t>
            </a:r>
          </a:p>
          <a:p>
            <a:r>
              <a:rPr lang="ru-RU" dirty="0">
                <a:ea typeface="+mn-lt"/>
                <a:cs typeface="+mn-lt"/>
              </a:rPr>
              <a:t>Ты размещаешь </a:t>
            </a:r>
            <a:r>
              <a:rPr lang="ru-RU" b="1" dirty="0">
                <a:ea typeface="+mn-lt"/>
                <a:cs typeface="+mn-lt"/>
              </a:rPr>
              <a:t>фруктовые деревья</a:t>
            </a:r>
            <a:r>
              <a:rPr lang="ru-RU" dirty="0">
                <a:ea typeface="+mn-lt"/>
                <a:cs typeface="+mn-lt"/>
              </a:rPr>
              <a:t>, которые атакуют врагов.</a:t>
            </a:r>
          </a:p>
          <a:p>
            <a:r>
              <a:rPr lang="ru-RU" dirty="0">
                <a:ea typeface="+mn-lt"/>
                <a:cs typeface="+mn-lt"/>
              </a:rPr>
              <a:t>За уничтоженных врагов падает </a:t>
            </a:r>
            <a:r>
              <a:rPr lang="ru-RU" b="1" dirty="0">
                <a:ea typeface="+mn-lt"/>
                <a:cs typeface="+mn-lt"/>
              </a:rPr>
              <a:t>валюта</a:t>
            </a:r>
            <a:r>
              <a:rPr lang="ru-RU" dirty="0">
                <a:ea typeface="+mn-lt"/>
                <a:cs typeface="+mn-lt"/>
              </a:rPr>
              <a:t>:</a:t>
            </a:r>
          </a:p>
          <a:p>
            <a:pPr lvl="1"/>
            <a:r>
              <a:rPr lang="ru-RU" sz="2800" dirty="0">
                <a:ea typeface="+mn-lt"/>
                <a:cs typeface="+mn-lt"/>
              </a:rPr>
              <a:t>Используется для постройки новых деревьев и улучшения обороны.</a:t>
            </a:r>
            <a:endParaRPr lang="ru-RU" dirty="0">
              <a:ea typeface="+mn-lt"/>
              <a:cs typeface="+mn-lt"/>
            </a:endParaRPr>
          </a:p>
          <a:p>
            <a:r>
              <a:rPr lang="ru-RU" dirty="0">
                <a:ea typeface="+mn-lt"/>
                <a:cs typeface="+mn-lt"/>
              </a:rPr>
              <a:t>Если прочность забора падает до нуля — </a:t>
            </a:r>
            <a:r>
              <a:rPr lang="ru-RU" b="1" dirty="0">
                <a:ea typeface="+mn-lt"/>
                <a:cs typeface="+mn-lt"/>
              </a:rPr>
              <a:t>поражение, ВАС СЬЕЛИ</a:t>
            </a:r>
            <a:r>
              <a:rPr lang="ru-RU" dirty="0">
                <a:ea typeface="+mn-lt"/>
                <a:cs typeface="+mn-lt"/>
              </a:rPr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2527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AE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F43060-E380-52CF-322A-552277DA7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Враги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9A4113-45A3-9369-B01F-FB86C04FD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-457200"/>
            <a:r>
              <a:rPr lang="ru-RU" b="1" dirty="0">
                <a:ea typeface="+mn-lt"/>
                <a:cs typeface="+mn-lt"/>
              </a:rPr>
              <a:t>Слизень</a:t>
            </a:r>
            <a:endParaRPr lang="ru-RU" dirty="0">
              <a:ea typeface="+mn-lt"/>
              <a:cs typeface="+mn-lt"/>
            </a:endParaRPr>
          </a:p>
          <a:p>
            <a:pPr lvl="1"/>
            <a:r>
              <a:rPr lang="ru-RU" sz="2800" dirty="0">
                <a:ea typeface="+mn-lt"/>
                <a:cs typeface="+mn-lt"/>
              </a:rPr>
              <a:t>Стандартный враг.</a:t>
            </a:r>
            <a:endParaRPr lang="ru-RU" dirty="0">
              <a:ea typeface="+mn-lt"/>
              <a:cs typeface="+mn-lt"/>
            </a:endParaRPr>
          </a:p>
          <a:p>
            <a:pPr lvl="1"/>
            <a:r>
              <a:rPr lang="ru-RU" sz="2800" dirty="0">
                <a:ea typeface="+mn-lt"/>
                <a:cs typeface="+mn-lt"/>
              </a:rPr>
              <a:t>Средняя скорость и здоровье.</a:t>
            </a:r>
            <a:endParaRPr lang="ru-RU" dirty="0">
              <a:ea typeface="+mn-lt"/>
              <a:cs typeface="+mn-lt"/>
            </a:endParaRPr>
          </a:p>
          <a:p>
            <a:pPr lvl="1"/>
            <a:r>
              <a:rPr lang="ru-RU" sz="2800" dirty="0">
                <a:ea typeface="+mn-lt"/>
                <a:cs typeface="+mn-lt"/>
              </a:rPr>
              <a:t>Основная масса атакующих.</a:t>
            </a:r>
            <a:endParaRPr lang="ru-RU" dirty="0">
              <a:ea typeface="+mn-lt"/>
              <a:cs typeface="+mn-lt"/>
            </a:endParaRPr>
          </a:p>
          <a:p>
            <a:r>
              <a:rPr lang="ru-RU" b="1" dirty="0">
                <a:ea typeface="+mn-lt"/>
                <a:cs typeface="+mn-lt"/>
              </a:rPr>
              <a:t>  Разновидности слизней</a:t>
            </a:r>
          </a:p>
          <a:p>
            <a:pPr lvl="1"/>
            <a:r>
              <a:rPr lang="ru-RU" dirty="0">
                <a:ea typeface="+mn-lt"/>
                <a:cs typeface="+mn-lt"/>
              </a:rPr>
              <a:t>Синий слизень живучее обычного.</a:t>
            </a:r>
          </a:p>
          <a:p>
            <a:pPr lvl="1"/>
            <a:r>
              <a:rPr lang="ru-RU" dirty="0">
                <a:ea typeface="+mn-lt"/>
                <a:cs typeface="+mn-lt"/>
              </a:rPr>
              <a:t>Красный значительно быстрее.</a:t>
            </a:r>
          </a:p>
          <a:p>
            <a:pPr marL="457200" indent="-457200"/>
            <a:r>
              <a:rPr lang="ru-RU" b="1" dirty="0">
                <a:ea typeface="+mn-lt"/>
                <a:cs typeface="+mn-lt"/>
              </a:rPr>
              <a:t>Улитка</a:t>
            </a:r>
            <a:endParaRPr lang="ru-RU" dirty="0">
              <a:ea typeface="+mn-lt"/>
              <a:cs typeface="+mn-lt"/>
            </a:endParaRPr>
          </a:p>
          <a:p>
            <a:pPr lvl="1"/>
            <a:r>
              <a:rPr lang="ru-RU" sz="2800" dirty="0">
                <a:ea typeface="+mn-lt"/>
                <a:cs typeface="+mn-lt"/>
              </a:rPr>
              <a:t>Медленная, но </a:t>
            </a:r>
            <a:r>
              <a:rPr lang="ru-RU" sz="2800" b="1" dirty="0">
                <a:ea typeface="+mn-lt"/>
                <a:cs typeface="+mn-lt"/>
              </a:rPr>
              <a:t>бронированная</a:t>
            </a:r>
            <a:r>
              <a:rPr lang="ru-RU" sz="2800" dirty="0">
                <a:ea typeface="+mn-lt"/>
                <a:cs typeface="+mn-lt"/>
              </a:rPr>
              <a:t>.</a:t>
            </a:r>
            <a:endParaRPr lang="ru-RU" dirty="0">
              <a:ea typeface="+mn-lt"/>
              <a:cs typeface="+mn-lt"/>
            </a:endParaRPr>
          </a:p>
          <a:p>
            <a:pPr lvl="1"/>
            <a:r>
              <a:rPr lang="ru-RU" sz="2800" dirty="0">
                <a:ea typeface="+mn-lt"/>
                <a:cs typeface="+mn-lt"/>
              </a:rPr>
              <a:t>Получает в два раза меньше урона от атак.</a:t>
            </a:r>
            <a:endParaRPr lang="ru-RU" dirty="0">
              <a:ea typeface="+mn-lt"/>
              <a:cs typeface="+mn-lt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6001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AE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9B5535-F944-0634-8006-E123666C2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40" y="-635"/>
            <a:ext cx="10515600" cy="1020763"/>
          </a:xfrm>
        </p:spPr>
        <p:txBody>
          <a:bodyPr/>
          <a:lstStyle/>
          <a:p>
            <a:r>
              <a:rPr lang="ru-RU" dirty="0"/>
              <a:t>Башни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2A6A68-9058-5369-7DD0-518CC2762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040" y="941705"/>
            <a:ext cx="10515600" cy="581437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2400" dirty="0">
                <a:ea typeface="+mn-lt"/>
                <a:cs typeface="+mn-lt"/>
              </a:rPr>
              <a:t>Каждая башня — это дерево со своим типом атаки.</a:t>
            </a:r>
            <a:endParaRPr lang="ru-RU" sz="2400" dirty="0"/>
          </a:p>
          <a:p>
            <a:r>
              <a:rPr lang="ru-RU" sz="2400" b="1" dirty="0">
                <a:ea typeface="+mn-lt"/>
                <a:cs typeface="+mn-lt"/>
              </a:rPr>
              <a:t>Яблоня</a:t>
            </a:r>
            <a:br>
              <a:rPr lang="ru-RU" sz="2400" b="1" dirty="0">
                <a:ea typeface="+mn-lt"/>
                <a:cs typeface="+mn-lt"/>
              </a:rPr>
            </a:br>
            <a:r>
              <a:rPr lang="ru-RU" sz="2400" i="1" dirty="0">
                <a:ea typeface="+mn-lt"/>
                <a:cs typeface="+mn-lt"/>
              </a:rPr>
              <a:t>Базовое боевое дерево.</a:t>
            </a:r>
            <a:endParaRPr lang="ru-RU" sz="2400" dirty="0"/>
          </a:p>
          <a:p>
            <a:pPr lvl="1"/>
            <a:r>
              <a:rPr lang="ru-RU" dirty="0">
                <a:ea typeface="+mn-lt"/>
                <a:cs typeface="+mn-lt"/>
              </a:rPr>
              <a:t>Стреляет </a:t>
            </a:r>
            <a:r>
              <a:rPr lang="ru-RU" b="1" dirty="0">
                <a:ea typeface="+mn-lt"/>
                <a:cs typeface="+mn-lt"/>
              </a:rPr>
              <a:t>одиночными яблоками</a:t>
            </a:r>
            <a:r>
              <a:rPr lang="ru-RU" dirty="0">
                <a:ea typeface="+mn-lt"/>
                <a:cs typeface="+mn-lt"/>
              </a:rPr>
              <a:t> по одному, пробившемуся дальше всех, врагу.</a:t>
            </a:r>
            <a:endParaRPr lang="ru-RU" dirty="0"/>
          </a:p>
          <a:p>
            <a:pPr lvl="1"/>
            <a:r>
              <a:rPr lang="ru-RU" dirty="0">
                <a:ea typeface="+mn-lt"/>
                <a:cs typeface="+mn-lt"/>
              </a:rPr>
              <a:t>Дешево стоит, основа для начала игры.</a:t>
            </a:r>
            <a:endParaRPr lang="ru-RU" dirty="0"/>
          </a:p>
          <a:p>
            <a:r>
              <a:rPr lang="ru-RU" sz="2400" b="1" dirty="0">
                <a:ea typeface="+mn-lt"/>
                <a:cs typeface="+mn-lt"/>
              </a:rPr>
              <a:t>Ореховое дерево</a:t>
            </a:r>
            <a:br>
              <a:rPr lang="ru-RU" sz="2400" b="1" dirty="0">
                <a:ea typeface="+mn-lt"/>
                <a:cs typeface="+mn-lt"/>
              </a:rPr>
            </a:br>
            <a:r>
              <a:rPr lang="ru-RU" sz="2400" i="1" dirty="0">
                <a:ea typeface="+mn-lt"/>
                <a:cs typeface="+mn-lt"/>
              </a:rPr>
              <a:t>Использует отскакивающие орехи.</a:t>
            </a:r>
            <a:endParaRPr lang="ru-RU" sz="2400" i="1"/>
          </a:p>
          <a:p>
            <a:pPr lvl="1"/>
            <a:r>
              <a:rPr lang="ru-RU" dirty="0">
                <a:ea typeface="+mn-lt"/>
                <a:cs typeface="+mn-lt"/>
              </a:rPr>
              <a:t>Орехи после попадания могут отскочить и задеть другого врага.</a:t>
            </a:r>
            <a:endParaRPr lang="ru-RU" dirty="0"/>
          </a:p>
          <a:p>
            <a:pPr lvl="1"/>
            <a:r>
              <a:rPr lang="ru-RU" dirty="0">
                <a:ea typeface="+mn-lt"/>
                <a:cs typeface="+mn-lt"/>
              </a:rPr>
              <a:t>Особенно эффективно против </a:t>
            </a:r>
            <a:r>
              <a:rPr lang="ru-RU" b="1" dirty="0">
                <a:ea typeface="+mn-lt"/>
                <a:cs typeface="+mn-lt"/>
              </a:rPr>
              <a:t>улитки, </a:t>
            </a:r>
            <a:r>
              <a:rPr lang="ru-RU" dirty="0">
                <a:ea typeface="+mn-lt"/>
                <a:cs typeface="+mn-lt"/>
              </a:rPr>
              <a:t>только это дерево пробивает ее броню полностью.</a:t>
            </a:r>
            <a:endParaRPr lang="ru-RU" dirty="0"/>
          </a:p>
          <a:p>
            <a:r>
              <a:rPr lang="ru-RU" sz="2400" b="1" dirty="0">
                <a:ea typeface="+mn-lt"/>
                <a:cs typeface="+mn-lt"/>
              </a:rPr>
              <a:t>Вишня</a:t>
            </a:r>
            <a:br>
              <a:rPr lang="ru-RU" sz="2400" b="1" dirty="0">
                <a:ea typeface="+mn-lt"/>
                <a:cs typeface="+mn-lt"/>
              </a:rPr>
            </a:br>
            <a:r>
              <a:rPr lang="ru-RU" sz="2400" i="1" dirty="0">
                <a:ea typeface="+mn-lt"/>
                <a:cs typeface="+mn-lt"/>
              </a:rPr>
              <a:t>Оружие массового поражения.</a:t>
            </a:r>
            <a:endParaRPr lang="ru-RU" sz="2400" dirty="0"/>
          </a:p>
          <a:p>
            <a:pPr lvl="1"/>
            <a:r>
              <a:rPr lang="ru-RU" dirty="0">
                <a:ea typeface="+mn-lt"/>
                <a:cs typeface="+mn-lt"/>
              </a:rPr>
              <a:t>Выпускает </a:t>
            </a:r>
            <a:r>
              <a:rPr lang="ru-RU" b="1" dirty="0">
                <a:ea typeface="+mn-lt"/>
                <a:cs typeface="+mn-lt"/>
              </a:rPr>
              <a:t>залп вишен по всем врагам в радиусе поражения</a:t>
            </a:r>
            <a:r>
              <a:rPr lang="ru-RU" dirty="0">
                <a:ea typeface="+mn-lt"/>
                <a:cs typeface="+mn-lt"/>
              </a:rPr>
              <a:t>.</a:t>
            </a:r>
            <a:endParaRPr lang="ru-RU" dirty="0"/>
          </a:p>
          <a:p>
            <a:pPr lvl="1"/>
            <a:r>
              <a:rPr lang="ru-RU" dirty="0"/>
              <a:t>Эффективна против скоплений врагов.</a:t>
            </a:r>
          </a:p>
          <a:p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949117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AE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390AFE-5EE5-EA78-EFD8-363938FD6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501651"/>
            <a:ext cx="4434720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Скрины игры</a:t>
            </a:r>
          </a:p>
        </p:txBody>
      </p:sp>
      <p:sp>
        <p:nvSpPr>
          <p:cNvPr id="13" name="Rectangle 17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Объект 9" descr="Изображение выглядит как снимок экрана, зеленый, пиксель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980C23A-EE38-FE14-9887-D0E62D66E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436" b="3"/>
          <a:stretch>
            <a:fillRect/>
          </a:stretch>
        </p:blipFill>
        <p:spPr>
          <a:xfrm>
            <a:off x="279143" y="299508"/>
            <a:ext cx="5221625" cy="3010397"/>
          </a:xfrm>
          <a:prstGeom prst="rect">
            <a:avLst/>
          </a:prstGeom>
        </p:spPr>
      </p:pic>
      <p:sp>
        <p:nvSpPr>
          <p:cNvPr id="9" name="Текст 8">
            <a:extLst>
              <a:ext uri="{FF2B5EF4-FFF2-40B4-BE49-F238E27FC236}">
                <a16:creationId xmlns:a16="http://schemas.microsoft.com/office/drawing/2014/main" id="{EE71D260-8399-E190-9F69-D9B5303DFA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92583" y="2645922"/>
            <a:ext cx="4434721" cy="37104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3893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Рисунок 13" descr="Изображение выглядит как снимок экрана, зеленый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AEC8ECF-D17A-C0F5-3814-90AD5F18C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3525520"/>
            <a:ext cx="5384800" cy="3048000"/>
          </a:xfrm>
          <a:prstGeom prst="rect">
            <a:avLst/>
          </a:prstGeom>
        </p:spPr>
      </p:pic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33DC04F9-8D41-E5D5-3F9F-1491A5AE3FC7}"/>
              </a:ext>
            </a:extLst>
          </p:cNvPr>
          <p:cNvSpPr/>
          <p:nvPr/>
        </p:nvSpPr>
        <p:spPr>
          <a:xfrm>
            <a:off x="11206480" y="3139439"/>
            <a:ext cx="863600" cy="3708400"/>
          </a:xfrm>
          <a:prstGeom prst="rect">
            <a:avLst/>
          </a:prstGeom>
          <a:solidFill>
            <a:srgbClr val="EDAE93"/>
          </a:solidFill>
          <a:ln>
            <a:solidFill>
              <a:srgbClr val="EDAE9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7006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AE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D2EEB4-7B9D-2ABF-B151-9BB000F9A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E361ED-29A4-E783-FEE1-4DBD7F7E6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514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ru-RU" sz="4000" dirty="0"/>
              <a:t>В итоге мы получили классную и рабочую игру, с приятной графикой и самодельными текстурами, и с большим потенциалом для развития. Сейчас мы продемонстрируем ее на практике.</a:t>
            </a:r>
          </a:p>
        </p:txBody>
      </p:sp>
    </p:spTree>
    <p:extLst>
      <p:ext uri="{BB962C8B-B14F-4D97-AF65-F5344CB8AC3E}">
        <p14:creationId xmlns:p14="http://schemas.microsoft.com/office/powerpoint/2010/main" val="4242712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AE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6190EC-1F3C-F69B-C695-AD2D331EA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016885"/>
            <a:ext cx="11216640" cy="1325563"/>
          </a:xfrm>
        </p:spPr>
        <p:txBody>
          <a:bodyPr>
            <a:noAutofit/>
          </a:bodyPr>
          <a:lstStyle/>
          <a:p>
            <a:r>
              <a:rPr lang="ru-RU" sz="9600" dirty="0"/>
              <a:t>Спасибо за внимание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4681F9-FCB8-E023-EB00-8D8C718323DB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7492624" y="3207610"/>
            <a:ext cx="3123259" cy="22639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0494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Office Theme</vt:lpstr>
      <vt:lpstr>Слизни против Фруктов</vt:lpstr>
      <vt:lpstr>Сюжет игры: Война Фруктов и Слизней</vt:lpstr>
      <vt:lpstr>Геймплей</vt:lpstr>
      <vt:lpstr>Враги</vt:lpstr>
      <vt:lpstr>Башни</vt:lpstr>
      <vt:lpstr>Скрины игры</vt:lpstr>
      <vt:lpstr>Результаты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201</cp:revision>
  <dcterms:created xsi:type="dcterms:W3CDTF">2026-01-15T15:46:27Z</dcterms:created>
  <dcterms:modified xsi:type="dcterms:W3CDTF">2026-01-29T17:40:22Z</dcterms:modified>
</cp:coreProperties>
</file>

<file path=docProps/thumbnail.jpeg>
</file>